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68" r:id="rId6"/>
    <p:sldId id="269" r:id="rId7"/>
    <p:sldId id="259" r:id="rId8"/>
    <p:sldId id="261" r:id="rId9"/>
    <p:sldId id="270" r:id="rId10"/>
    <p:sldId id="271" r:id="rId11"/>
    <p:sldId id="272" r:id="rId12"/>
    <p:sldId id="273" r:id="rId13"/>
    <p:sldId id="267" r:id="rId14"/>
    <p:sldId id="274" r:id="rId15"/>
    <p:sldId id="263" r:id="rId16"/>
    <p:sldId id="262" r:id="rId17"/>
    <p:sldId id="264" r:id="rId18"/>
    <p:sldId id="265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4935" y="503420"/>
            <a:ext cx="8825658" cy="3329581"/>
          </a:xfrm>
        </p:spPr>
        <p:txBody>
          <a:bodyPr/>
          <a:lstStyle/>
          <a:p>
            <a:r>
              <a:rPr lang="kk-KZ" dirty="0" smtClean="0"/>
              <a:t>Саяси шиеленістер мен дағдарыстар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28922" y="4791372"/>
            <a:ext cx="8825658" cy="1473518"/>
          </a:xfrm>
        </p:spPr>
        <p:txBody>
          <a:bodyPr/>
          <a:lstStyle/>
          <a:p>
            <a:pPr algn="r"/>
            <a:r>
              <a:rPr lang="kk-KZ" dirty="0" smtClean="0"/>
              <a:t>Айдарбаева раушан қайсақызы</a:t>
            </a:r>
          </a:p>
          <a:p>
            <a:pPr algn="r"/>
            <a:r>
              <a:rPr lang="kk-KZ" dirty="0" smtClean="0"/>
              <a:t>Тарих ғылымдарының кандидаты</a:t>
            </a:r>
          </a:p>
          <a:p>
            <a:pPr algn="r"/>
            <a:r>
              <a:rPr lang="kk-KZ" dirty="0" smtClean="0"/>
              <a:t>Қауымдастырылған профессор</a:t>
            </a:r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952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4439" y="643628"/>
            <a:ext cx="10762937" cy="5039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Жоспар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kk-K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шиеленістердің мәні мен </a:t>
            </a:r>
            <a:r>
              <a:rPr lang="kk-KZ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мазмұны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kk-K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шиеленістер мен дағдарыстардың жіктелуі және оларды шешудің </a:t>
            </a:r>
            <a:r>
              <a:rPr lang="kk-KZ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жолдары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k-K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Қоғамдық келісім мен саяси тұрақтылық Қазақстан дамуының алғышарттары ретінде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67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l.kz/upload/storage_el/media/images/tiny_images/e5e86758d388c7ddf24bed8accc8bc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688" y="440597"/>
            <a:ext cx="8703613" cy="600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70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9495" y="1599643"/>
            <a:ext cx="11207646" cy="3326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k-KZ" sz="36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Шиеленіс </a:t>
            </a:r>
            <a:r>
              <a:rPr lang="kk-KZ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деп әрбір қарсы жақты қолайсыздыққа ұшыратып, істі насырға шаптыратын қарама-қарсы мүдделердің, пікірлердің, көзқарастардың қайшы келуін, елеулі келіспеушілікті, өткір таласты айтады.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78760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9495" y="1599643"/>
            <a:ext cx="1120764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k-KZ" sz="36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Шиеленістің екі түрі бар: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Тұлғааралық  (жеке адамдар арасында)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Топаралық (әлеуметтік топтар арасында )</a:t>
            </a:r>
            <a:endParaRPr lang="ru-RU" sz="36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29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9495" y="1599643"/>
            <a:ext cx="1120764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k-KZ" sz="36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конфликт </a:t>
            </a:r>
            <a:r>
              <a:rPr lang="en-US" sz="36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kk-KZ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билік ресурстарын, өкілеттіліктер </a:t>
            </a:r>
            <a:r>
              <a:rPr lang="ru-RU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мен </a:t>
            </a:r>
            <a:r>
              <a:rPr lang="kk-KZ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игіліктерді бөлу және ұстап қалуға бір</a:t>
            </a:r>
            <a:r>
              <a:rPr lang="en-US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бірімен дауласатын екі немесе одан да көп тараптардың (</a:t>
            </a:r>
            <a:r>
              <a:rPr lang="kk-KZ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индивид, </a:t>
            </a:r>
            <a:r>
              <a:rPr lang="kk-KZ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топ, тап, мемлекет) нақты өзара іс</a:t>
            </a:r>
            <a:r>
              <a:rPr lang="en-US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қимылдарының </a:t>
            </a:r>
            <a:r>
              <a:rPr lang="kk-KZ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көрінісі </a:t>
            </a:r>
            <a:r>
              <a:rPr lang="kk-KZ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мен нәтижесі</a:t>
            </a:r>
            <a:endParaRPr lang="kk-KZ" sz="3600" dirty="0"/>
          </a:p>
        </p:txBody>
      </p:sp>
    </p:spTree>
    <p:extLst>
      <p:ext uri="{BB962C8B-B14F-4D97-AF65-F5344CB8AC3E}">
        <p14:creationId xmlns:p14="http://schemas.microsoft.com/office/powerpoint/2010/main" val="2967033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9574" y="1034241"/>
            <a:ext cx="1086287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3600" i="1" dirty="0" smtClean="0"/>
              <a:t>       «</a:t>
            </a:r>
            <a:r>
              <a:rPr lang="kk-KZ" sz="36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Ерікті </a:t>
            </a:r>
            <a:r>
              <a:rPr lang="kk-KZ" sz="3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мен құл, патриций мен плебей, помещик пен крепостной, мастер мен кіші мастер, қысқасы, езуші мен езілуші бірімен-бірі ылғи </a:t>
            </a:r>
            <a:r>
              <a:rPr lang="kk-KZ" sz="36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антагонист болып, бірде жасырын, </a:t>
            </a:r>
            <a:r>
              <a:rPr lang="kk-KZ" sz="3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бірде айқын түрде үздіксіз күресіп келді, бұл күрес әрқашан бүкіл қоғам тұрмысын революциялық түрде қайта құрумен немесе күресуші таптардың жалпы жойылуымен тынып </a:t>
            </a:r>
            <a:r>
              <a:rPr lang="kk-KZ" sz="36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отырады».</a:t>
            </a:r>
            <a:endParaRPr lang="kk-KZ" sz="36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kk-KZ" sz="3600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«Коммунистік партия манифесі»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93077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9273" y="992859"/>
            <a:ext cx="10163331" cy="497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k-KZ" sz="3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      </a:t>
            </a:r>
            <a:r>
              <a:rPr lang="kk-KZ" sz="3600" b="1" dirty="0" smtClean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Конфликтология</a:t>
            </a:r>
            <a:r>
              <a:rPr lang="kk-KZ" sz="3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kk-KZ" sz="3600" dirty="0">
                <a:latin typeface="Arial" panose="020B0604020202020204" pitchFamily="34" charset="0"/>
                <a:ea typeface="Times New Roman" panose="02020603050405020304" pitchFamily="18" charset="0"/>
              </a:rPr>
              <a:t>қоғамдық өмірдің әр сферасында пайда болатын конфликтілердің себептерін, мәнін, динамикасы мен формаларын зерттеп, алдын-ала ескерту мен шешу жолдарын </a:t>
            </a:r>
            <a:r>
              <a:rPr lang="kk-KZ" sz="3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қарастыратын ғылым </a:t>
            </a:r>
            <a:r>
              <a:rPr lang="kk-KZ" sz="3600" dirty="0">
                <a:latin typeface="Arial" panose="020B0604020202020204" pitchFamily="34" charset="0"/>
                <a:ea typeface="Times New Roman" panose="02020603050405020304" pitchFamily="18" charset="0"/>
              </a:rPr>
              <a:t>саласы.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3319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9495" y="1599643"/>
            <a:ext cx="1120764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k-KZ" sz="36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Конфликтілердің жіктелуі көлемі бойынша: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Жаһандық</a:t>
            </a:r>
            <a:r>
              <a:rPr lang="kk-KZ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(мысалы:  екінші дүниежүзілік соғыс)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Жергілікті (Корей соғысы, Вьетнам соғысы)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Аймақтық (Балкан соғысы)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Топтық (ұлтаралық, дінаралық, жаппай төбелес)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Жеке </a:t>
            </a:r>
            <a:r>
              <a:rPr lang="kk-KZ" sz="36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729967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9515" y="700233"/>
            <a:ext cx="11207646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k-KZ" sz="36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Жанжалдың түрлері: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Қоғамдық өмір саласы бойынша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Экономикалық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Саяси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Этникалық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Отбасылық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Діни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Тұрмыстық 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36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830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4524" y="775184"/>
            <a:ext cx="11207646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k-KZ" sz="36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жанжалдың түрлері: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Ішкі саяси жанжалдар </a:t>
            </a:r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мемлекеттің ішіндегі қарама</a:t>
            </a:r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8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қарсы</a:t>
            </a:r>
            <a:r>
              <a:rPr lang="ru-RU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тараптардың өзара іс</a:t>
            </a:r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қимылы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Сыртқы жанжалдар </a:t>
            </a:r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қоғам мен табиғат, мемлекетаралық қарама</a:t>
            </a:r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қайшылықтар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Антагонистік жанжалдар </a:t>
            </a:r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қарама</a:t>
            </a:r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қарсы әлеуметтік топтар мен күштер арасындағы өзара іс</a:t>
            </a:r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қимыл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k-KZ" sz="28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30858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9495" y="145597"/>
            <a:ext cx="11207646" cy="7386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k-KZ" sz="36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Ішкі саяси жанжалдардың көріністері: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tx1">
                    <a:lumMod val="6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Үкіметтік ғимараттар мен елшіліктерді пикеттеу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tx1">
                    <a:lumMod val="6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Саяси митингілер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tx1">
                    <a:lumMod val="6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Саяси ереуілдер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tx1">
                    <a:lumMod val="6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Саяси наразылық қозғалысы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tx1">
                    <a:lumMod val="6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Саяси бағынбау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tx1">
                    <a:lumMod val="6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Саяси әскери бүлік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tx1">
                    <a:lumMod val="6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Саяси төңкеріс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tx1">
                    <a:lumMod val="6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Саяси көтерлісі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chemeClr val="tx1">
                    <a:lumMod val="6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Саяси бопсалау (шантаж)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365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212791"/>
              </p:ext>
            </p:extLst>
          </p:nvPr>
        </p:nvGraphicFramePr>
        <p:xfrm>
          <a:off x="644577" y="559243"/>
          <a:ext cx="11002782" cy="6052303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386194">
                  <a:extLst>
                    <a:ext uri="{9D8B030D-6E8A-4147-A177-3AD203B41FA5}">
                      <a16:colId xmlns:a16="http://schemas.microsoft.com/office/drawing/2014/main" val="1891679776"/>
                    </a:ext>
                  </a:extLst>
                </a:gridCol>
                <a:gridCol w="7616588">
                  <a:extLst>
                    <a:ext uri="{9D8B030D-6E8A-4147-A177-3AD203B41FA5}">
                      <a16:colId xmlns:a16="http://schemas.microsoft.com/office/drawing/2014/main" val="257211495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Әлеуметтік қақтығыстардың түрлері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0854" marR="80854" marT="48512" marB="48512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672695"/>
                  </a:ext>
                </a:extLst>
              </a:tr>
              <a:tr h="5764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200" dirty="0">
                          <a:effectLst/>
                        </a:rPr>
                        <a:t>Ұзақтығы бойынша</a:t>
                      </a:r>
                      <a:endParaRPr lang="ru-RU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0854" marR="80854" marT="48512" marB="48512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200" dirty="0">
                          <a:effectLst/>
                        </a:rPr>
                        <a:t>қысқа мерзімді, ұзақ </a:t>
                      </a:r>
                      <a:r>
                        <a:rPr lang="kk-KZ" sz="2200" dirty="0" smtClean="0">
                          <a:effectLst/>
                        </a:rPr>
                        <a:t>мерзімді</a:t>
                      </a:r>
                      <a:endParaRPr lang="ru-RU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0854" marR="80854" marT="48512" marB="48512" anchor="b"/>
                </a:tc>
                <a:extLst>
                  <a:ext uri="{0D108BD9-81ED-4DB2-BD59-A6C34878D82A}">
                    <a16:rowId xmlns:a16="http://schemas.microsoft.com/office/drawing/2014/main" val="845238809"/>
                  </a:ext>
                </a:extLst>
              </a:tr>
              <a:tr h="5764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</a:rPr>
                        <a:t>Жиілік бойынша</a:t>
                      </a:r>
                      <a:endParaRPr lang="ru-RU" sz="2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0854" marR="80854" marT="48512" marB="48512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200" dirty="0">
                          <a:effectLst/>
                        </a:rPr>
                        <a:t>бір реттік және қайталанатын</a:t>
                      </a:r>
                      <a:endParaRPr lang="ru-RU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0854" marR="80854" marT="48512" marB="48512" anchor="b"/>
                </a:tc>
                <a:extLst>
                  <a:ext uri="{0D108BD9-81ED-4DB2-BD59-A6C34878D82A}">
                    <a16:rowId xmlns:a16="http://schemas.microsoft.com/office/drawing/2014/main" val="760445506"/>
                  </a:ext>
                </a:extLst>
              </a:tr>
              <a:tr h="7994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200" dirty="0">
                          <a:effectLst/>
                        </a:rPr>
                        <a:t>Ұйымдастыру деңгейі бойынша</a:t>
                      </a:r>
                      <a:endParaRPr lang="ru-RU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0854" marR="80854" marT="48512" marB="48512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200" dirty="0">
                          <a:effectLst/>
                        </a:rPr>
                        <a:t>жеке, топтық, аймақтық, жергілікті және ғаламдық</a:t>
                      </a:r>
                      <a:endParaRPr lang="ru-RU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0854" marR="80854" marT="48512" marB="48512" anchor="b"/>
                </a:tc>
                <a:extLst>
                  <a:ext uri="{0D108BD9-81ED-4DB2-BD59-A6C34878D82A}">
                    <a16:rowId xmlns:a16="http://schemas.microsoft.com/office/drawing/2014/main" val="4266302049"/>
                  </a:ext>
                </a:extLst>
              </a:tr>
              <a:tr h="7994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</a:rPr>
                        <a:t>Қарым-қатынас түрі бойынша</a:t>
                      </a:r>
                      <a:endParaRPr lang="ru-RU" sz="2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0854" marR="80854" marT="48512" marB="48512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200" dirty="0">
                          <a:effectLst/>
                        </a:rPr>
                        <a:t>тұлғаішілік, тұлғааралық, топаралық және халықаралық</a:t>
                      </a:r>
                      <a:endParaRPr lang="ru-RU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0854" marR="80854" marT="48512" marB="48512" anchor="b"/>
                </a:tc>
                <a:extLst>
                  <a:ext uri="{0D108BD9-81ED-4DB2-BD59-A6C34878D82A}">
                    <a16:rowId xmlns:a16="http://schemas.microsoft.com/office/drawing/2014/main" val="1037942940"/>
                  </a:ext>
                </a:extLst>
              </a:tr>
              <a:tr h="5764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</a:rPr>
                        <a:t>Мазмұны бойынша</a:t>
                      </a:r>
                      <a:endParaRPr lang="ru-RU" sz="2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0854" marR="80854" marT="48512" marB="48512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200" dirty="0">
                          <a:effectLst/>
                        </a:rPr>
                        <a:t>экономикалық, саяси, құқықтық, еңбек, отбасы, идеологиялық, діни және т.б.</a:t>
                      </a:r>
                      <a:endParaRPr lang="ru-RU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0854" marR="80854" marT="48512" marB="48512" anchor="b"/>
                </a:tc>
                <a:extLst>
                  <a:ext uri="{0D108BD9-81ED-4DB2-BD59-A6C34878D82A}">
                    <a16:rowId xmlns:a16="http://schemas.microsoft.com/office/drawing/2014/main" val="1306579837"/>
                  </a:ext>
                </a:extLst>
              </a:tr>
              <a:tr h="5764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</a:rPr>
                        <a:t>Факторлар бойынша</a:t>
                      </a:r>
                      <a:endParaRPr lang="ru-RU" sz="2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0854" marR="80854" marT="48512" marB="48512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200" dirty="0">
                          <a:effectLst/>
                        </a:rPr>
                        <a:t>рационалды және эмоционалды</a:t>
                      </a:r>
                      <a:endParaRPr lang="ru-RU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0854" marR="80854" marT="48512" marB="48512" anchor="b"/>
                </a:tc>
                <a:extLst>
                  <a:ext uri="{0D108BD9-81ED-4DB2-BD59-A6C34878D82A}">
                    <a16:rowId xmlns:a16="http://schemas.microsoft.com/office/drawing/2014/main" val="1296036373"/>
                  </a:ext>
                </a:extLst>
              </a:tr>
              <a:tr h="7994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</a:rPr>
                        <a:t>Ашықтық дәрежесіне қарай</a:t>
                      </a:r>
                      <a:endParaRPr lang="ru-RU" sz="2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0854" marR="80854" marT="48512" marB="48512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200" dirty="0">
                          <a:effectLst/>
                        </a:rPr>
                        <a:t>жасырын және айқын</a:t>
                      </a:r>
                      <a:endParaRPr lang="ru-RU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0854" marR="80854" marT="48512" marB="48512" anchor="b"/>
                </a:tc>
                <a:extLst>
                  <a:ext uri="{0D108BD9-81ED-4DB2-BD59-A6C34878D82A}">
                    <a16:rowId xmlns:a16="http://schemas.microsoft.com/office/drawing/2014/main" val="4267694606"/>
                  </a:ext>
                </a:extLst>
              </a:tr>
              <a:tr h="5764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</a:rPr>
                        <a:t>Пішін бойынша</a:t>
                      </a:r>
                      <a:endParaRPr lang="ru-RU" sz="2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0854" marR="80854" marT="48512" marB="48512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200" dirty="0">
                          <a:effectLst/>
                        </a:rPr>
                        <a:t>ішкі (өзімен) және сыртқы (басқа адамдармен)</a:t>
                      </a:r>
                      <a:endParaRPr lang="ru-RU" sz="2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0854" marR="80854" marT="48512" marB="48512" anchor="b"/>
                </a:tc>
                <a:extLst>
                  <a:ext uri="{0D108BD9-81ED-4DB2-BD59-A6C34878D82A}">
                    <a16:rowId xmlns:a16="http://schemas.microsoft.com/office/drawing/2014/main" val="23241534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414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672" y="795106"/>
            <a:ext cx="8589364" cy="5008478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942413" y="5803584"/>
            <a:ext cx="261578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V="1">
            <a:off x="4401201" y="13304520"/>
            <a:ext cx="1458095" cy="1"/>
          </a:xfrm>
          <a:prstGeom prst="line">
            <a:avLst/>
          </a:prstGeom>
          <a:noFill/>
          <a:ln w="28989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452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91904" y="815927"/>
            <a:ext cx="6781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</a:t>
            </a:r>
            <a:r>
              <a:rPr lang="kk-KZ" sz="36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шиеленістердің </a:t>
            </a:r>
            <a:r>
              <a:rPr lang="kk-KZ" sz="3600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кезеңдері: 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981075" y="1781307"/>
            <a:ext cx="5771211" cy="449867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kk-KZ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жанжал алдындағы кезең (жасырын кезең);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kk-KZ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ашық жанжал сатысы;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kk-KZ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 жанжалдың аяқталу сатысы;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kk-KZ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жанжалдан кейінгі кезең (қарым-қатынастарды қалыпқа келтіру кезеңі).</a:t>
            </a:r>
            <a:r>
              <a:rPr kumimoji="0" lang="kk-KZ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kk-KZ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3" descr="Конфликтолог деген кім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29" y="2392491"/>
            <a:ext cx="4839154" cy="240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65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67247" y="381213"/>
            <a:ext cx="77737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Әлеуметтік шиеленістердің </a:t>
            </a:r>
            <a:r>
              <a:rPr lang="kk-KZ" sz="3600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себептері: 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9587" y="1910209"/>
            <a:ext cx="3792511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k-KZ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адамдардың теңсіздігі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29587" y="3423815"/>
            <a:ext cx="3957403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k-KZ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кажеттілік, мұктаждыктың, талап-тілектің өтелмеуі 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79872" y="3423815"/>
            <a:ext cx="4742436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k-KZ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адамдардың </a:t>
            </a:r>
            <a:r>
              <a:rPr lang="kk-KZ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өздерін белгілі бір әлеуметтік, этникалық, діни, т. б. бірлестіктердің </a:t>
            </a:r>
            <a:r>
              <a:rPr lang="kk-KZ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мүшесіміз деп санауы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069813" y="1933292"/>
            <a:ext cx="456255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k-K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адамның санасынан </a:t>
            </a:r>
            <a:endParaRPr lang="ru-RU" sz="3200" dirty="0"/>
          </a:p>
        </p:txBody>
      </p:sp>
      <p:cxnSp>
        <p:nvCxnSpPr>
          <p:cNvPr id="8" name="Прямая со стрелкой 7"/>
          <p:cNvCxnSpPr>
            <a:stCxn id="2" idx="2"/>
            <a:endCxn id="3" idx="3"/>
          </p:cNvCxnSpPr>
          <p:nvPr/>
        </p:nvCxnSpPr>
        <p:spPr>
          <a:xfrm flipH="1">
            <a:off x="4422098" y="1027544"/>
            <a:ext cx="1332047" cy="11442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2" idx="2"/>
            <a:endCxn id="6" idx="1"/>
          </p:cNvCxnSpPr>
          <p:nvPr/>
        </p:nvCxnSpPr>
        <p:spPr>
          <a:xfrm>
            <a:off x="5754145" y="1027544"/>
            <a:ext cx="1315668" cy="11981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5" idx="1"/>
          </p:cNvCxnSpPr>
          <p:nvPr/>
        </p:nvCxnSpPr>
        <p:spPr>
          <a:xfrm>
            <a:off x="5754144" y="1081404"/>
            <a:ext cx="1225728" cy="32503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2" idx="2"/>
            <a:endCxn id="4" idx="3"/>
          </p:cNvCxnSpPr>
          <p:nvPr/>
        </p:nvCxnSpPr>
        <p:spPr>
          <a:xfrm flipH="1">
            <a:off x="4586990" y="1027544"/>
            <a:ext cx="1167155" cy="30887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40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44304" y="968327"/>
            <a:ext cx="74977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жанжалдарды шешу жолдары: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95672" y="2136339"/>
            <a:ext cx="4961744" cy="403187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kk-KZ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Шиеленісті </a:t>
            </a:r>
            <a:r>
              <a:rPr lang="kk-K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мәмілеге келу арқылы бейбіт жолмен шешу. Мәміле </a:t>
            </a:r>
            <a:endParaRPr lang="kk-KZ" sz="3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kk-KZ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kk-KZ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Зорлық </a:t>
            </a:r>
            <a:r>
              <a:rPr lang="kk-K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негізінде бітістіру, келістіру. </a:t>
            </a:r>
            <a:endParaRPr lang="kk-KZ" sz="3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kk-KZ" sz="3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kk-KZ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Келіссөздер (ымыра). </a:t>
            </a:r>
            <a:endParaRPr lang="ru-RU" sz="3200" dirty="0"/>
          </a:p>
        </p:txBody>
      </p:sp>
      <p:pic>
        <p:nvPicPr>
          <p:cNvPr id="3077" name="Picture 5" descr="https://almaty.sud.kz/sites/default/files/newss/tf_middleman_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51" y="2529642"/>
            <a:ext cx="5016930" cy="286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02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44304" y="968327"/>
            <a:ext cx="71205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жанжалдарды шешу түрлері: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21115" y="1954098"/>
            <a:ext cx="5546361" cy="453790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kk-KZ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дау-жанжалға бармау, одан қашқақтау әдісі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kk-KZ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кейінге қалдыру әдісі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kk-KZ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мәмілеге келу арқылы бейбіт жолмен шешу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kk-KZ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зорлық негізінде бітістіру, келістіру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kk-KZ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аралық сот немесе арбитраждық сараптау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almaty.sud.kz/sites/default/files/newsss/20211208/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38" y="2826769"/>
            <a:ext cx="4821159" cy="275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48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779489" y="656834"/>
            <a:ext cx="10508104" cy="599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sz="3600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Халықаралық </a:t>
            </a:r>
            <a:r>
              <a:rPr lang="kk-KZ" sz="36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дағдарыстың түрлері:</a:t>
            </a:r>
          </a:p>
          <a:p>
            <a:pPr marL="571500" indent="-5715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k-KZ" sz="36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Панама дағдарысы</a:t>
            </a:r>
          </a:p>
          <a:p>
            <a:pPr marL="571500" indent="-5715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k-KZ" sz="36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Суэц дағдарысы</a:t>
            </a:r>
          </a:p>
          <a:p>
            <a:pPr marL="571500" indent="-5715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k-KZ" sz="36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Кариб дағдарысы</a:t>
            </a:r>
          </a:p>
          <a:p>
            <a:pPr marL="571500" indent="-5715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k-KZ" sz="36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Балкан дағдарысы</a:t>
            </a:r>
          </a:p>
          <a:p>
            <a:pPr marL="571500" indent="-5715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k-KZ" sz="36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Таяу Шығыс дағдарысы</a:t>
            </a:r>
          </a:p>
          <a:p>
            <a:pPr marL="571500" indent="-5715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k-KZ" sz="36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Ауған дағдарысы</a:t>
            </a:r>
          </a:p>
          <a:p>
            <a:pPr marL="571500" indent="-5715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k-KZ" sz="36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Сирия дағдарысы</a:t>
            </a:r>
          </a:p>
          <a:p>
            <a:pPr marL="571500" indent="-5715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k-KZ" sz="36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Марокко дағдарысы</a:t>
            </a:r>
          </a:p>
          <a:p>
            <a:pPr marL="571500" indent="-5715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k-KZ" sz="36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Әлемдік экономикалық дағдарыстар</a:t>
            </a:r>
          </a:p>
        </p:txBody>
      </p:sp>
    </p:spTree>
    <p:extLst>
      <p:ext uri="{BB962C8B-B14F-4D97-AF65-F5344CB8AC3E}">
        <p14:creationId xmlns:p14="http://schemas.microsoft.com/office/powerpoint/2010/main" val="12536138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300</TotalTime>
  <Words>526</Words>
  <Application>Microsoft Office PowerPoint</Application>
  <PresentationFormat>Широкоэкранный</PresentationFormat>
  <Paragraphs>97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Century Gothic</vt:lpstr>
      <vt:lpstr>inherit</vt:lpstr>
      <vt:lpstr>Times New Roman</vt:lpstr>
      <vt:lpstr>Wingdings 3</vt:lpstr>
      <vt:lpstr>Ион</vt:lpstr>
      <vt:lpstr>Саяси шиеленістер мен дағдарыстар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Саяси шиеленістер мен дағдарыстар</dc:title>
  <dc:creator>Раушан Кайсановна</dc:creator>
  <cp:lastModifiedBy>Раушан Кайсановна</cp:lastModifiedBy>
  <cp:revision>26</cp:revision>
  <dcterms:created xsi:type="dcterms:W3CDTF">2022-11-24T14:37:28Z</dcterms:created>
  <dcterms:modified xsi:type="dcterms:W3CDTF">2023-11-27T03:45:33Z</dcterms:modified>
</cp:coreProperties>
</file>